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7" r:id="rId12"/>
    <p:sldId id="269" r:id="rId13"/>
    <p:sldId id="270" r:id="rId14"/>
    <p:sldId id="271" r:id="rId15"/>
    <p:sldId id="268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77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3"/>
    <p:restoredTop sz="94637"/>
  </p:normalViewPr>
  <p:slideViewPr>
    <p:cSldViewPr snapToGrid="0">
      <p:cViewPr varScale="1">
        <p:scale>
          <a:sx n="149" d="100"/>
          <a:sy n="149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02EF6-200A-604C-A7E0-CBE7EE5265C1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77400-5740-F045-BC4F-C2E2100BC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5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98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9E2DA-B92A-066B-5442-B3B670B2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AC0BEF-2A29-8C07-43EC-AB2ABE8AC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A7E14B-828A-DF50-4182-313B8FC5B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A853E3-865D-96C6-6B6B-D82BCEB3F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805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A6B4A-D0C4-741F-3661-080E23668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EFC672-65C8-1621-EC0A-955352DB7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6CC2D0-D1C8-85E0-E914-DD12709BD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E05AA4-96F5-DD7F-D021-A2C5E49D3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1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66CCF-7112-13AB-CA4E-9CCABF6A8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443002-8700-27FC-4ACC-B0880D2BC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E4F619-DC85-038A-4EDD-E041E9E43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A8223-307B-3928-85A5-4085B1319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5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C8E44-F782-9A78-476E-5926D78AA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51DA1D-41F9-39A3-7184-C6F154630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C95074-B8BE-64BE-06D8-C68AF14F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40CA00-FBE5-7637-D578-559459867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386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6BEF-E371-D022-4183-57F955A0C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F5465E-5CE1-2DBC-31BF-88826F983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C57102-655F-BB19-2685-5AAF8FB11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31012D-EE8C-7262-4403-EA39433BA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0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75F57-584E-F3C3-AB61-B74FD350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DE1CAD-7D0E-7C1A-449D-96EC2D088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400778-FC13-63A3-502B-5E0FDB651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745AB-08AD-A383-CC41-DC0C4028F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30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0099D-DD91-D5E5-A602-E5160119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DBB77B-2481-4EE8-E681-42A626231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60B078-33C0-9681-3051-E0B612692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43613-4667-DA8C-2EC9-6D055FB3A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2771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1816-93B5-C2C5-BCA0-B2CFE636A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65AEE4-DB12-7CF9-D913-C1D3BA05F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C474B5-B191-F063-5CB8-BE00B1664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1C99BF-40C8-7B7F-DE30-38979D580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359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F345-AE4A-09D9-0152-BB68E766B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F208D0-0D40-67B8-9CD5-CBC8023EB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9C2E7C-AE5D-AEBD-89E5-C05156C6D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F4EBC9-6230-9991-0727-0B6E57D8D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6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36ED2-9F2F-743E-3246-4FF1C970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A6F05E-06C6-92E0-80B5-3EBA2A16C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38AB7C-9D55-57F7-441E-42ABB6435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28F82D-5403-C65A-5F8D-EC82D3DAB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77400-5740-F045-BC4F-C2E2100BC83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453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029E1-F51F-1304-0DD8-60C2C4EF3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A8C0B3-BD7E-6731-66C9-3829CD6C3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97E74-D2B6-FBB3-66DD-B460C371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08D6C-120E-F098-576E-63B91046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A9900-613E-6A0A-5451-56564A95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41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BAA0B-4709-CA38-B411-0F07F855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419AD5-4794-FB05-3BD9-1D5DCE72A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D6845-E467-A2B4-088C-53D7D1E7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6FEC0-B834-21CC-8FB6-63C90673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EE0A1-4B88-1845-3688-BDA5C29B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9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52F319-5C1D-3C6D-6927-416C99327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2BE03C-036E-0223-7406-97E1DE158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A3229C-E00F-FA04-9154-8A6553C0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4456A3-8842-F641-7BEC-28F243AB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A9273-BF4F-A283-A7DE-20742B9F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89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C1A5D-6624-350A-4E43-DB806875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D5A89C-E9E8-FF45-D68A-D615B1CC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BF3B3-C5E8-A740-AE3E-BEBDEBFF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3CAA0-CD95-1D27-1BD1-CBA9E452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06B94-28D4-F598-87AE-3C5090D4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57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8F58C-C3E0-74A8-47CD-39E879CB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7A5B18-D0FD-F9F5-4AD0-C8D50FD26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FE2796-5E86-EC41-5FCC-B7F6F47A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14140-0339-14FB-47EF-F8A1FFD3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6D89C-FCA5-2C8C-82B1-1DD57C5C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92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7982C-24B0-7A5C-3DDC-1EC39CA3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91F75-7E0B-4FEF-AF38-4BF11CDD9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D4003F-0FA5-F03F-CC51-4BADA2604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40CBA5-4F94-E12E-76BA-C6E95E80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3834D5-BA2B-A1A7-9004-DAAEE674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4ACCDF-47C4-D45F-C05B-535374AE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18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FB4F2-DB70-471F-BE31-807D4360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76B323-3046-DE1F-6141-B861D71BA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F76C0B-6BCF-B766-91D2-FBA57904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64DBA7-C4F1-9997-20C4-FCF70F2A6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995DE8-385D-3DF0-DB10-9278E78E4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2807B0-65BD-082E-A367-006888B2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EE09A6-B681-B2DC-26D9-C789883B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B2D6FE-1B2B-3AAC-F33D-6B005C64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25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C96C0-B15A-ADE0-3E92-C9AE8773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EF3CC3-22ED-9770-4448-6264F89A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62BEE2-B80C-B61A-A357-9612A0B1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5BC4FF-0934-5532-0E99-CEAB7838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16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554A11-95C0-B992-B8A9-96372770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7D0F96-3D29-3A38-D528-9EB95B12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5F3341-3477-2A16-5F9F-DEC834C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01DFF-54C8-1963-6571-7876B5FC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416E0B-2E9A-A85F-6350-07B229AA8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D349DB-74C0-DEC6-C359-1E43240E0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7B2799-2F56-A33B-12C2-D732196B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F0DD0F-9AF4-D6E0-4815-8F115654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4B8CE-1E86-1151-B5A5-EE361DC9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722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4F42B-868E-D888-4B6C-C63CEEAE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8421A8-0F3B-8DA5-AB7A-A007BFB58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F896C-73A5-485A-260C-EB49DB9A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1F48E9-C91F-F53D-D7AC-21265A34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5B4340-E63A-06BF-53B6-E813FE22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904483-6A19-E318-49EA-2BAC5E49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194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091A88-C5BC-A8AA-2C17-07CD31DA7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45D89-358D-B1DB-7471-A20519790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1D0393-E72B-DCF0-3F81-D5D9ADAED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BCD222-D09A-B74A-BE85-CBDC860E4A43}" type="datetimeFigureOut">
              <a:rPr kumimoji="1" lang="zh-CN" altLang="en-US" smtClean="0"/>
              <a:t>2025/3/1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EAEBD8-187D-6B75-7AA7-4CE1B9A07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0B4DDD-901A-1B6B-E774-E05288D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C90A0-B7C0-3F4B-91E9-EFBCF90B75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805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C1CEB-393D-7251-468C-D3F7FEA6E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锡石扩散系数建模</a:t>
            </a:r>
          </a:p>
        </p:txBody>
      </p:sp>
    </p:spTree>
    <p:extLst>
      <p:ext uri="{BB962C8B-B14F-4D97-AF65-F5344CB8AC3E}">
        <p14:creationId xmlns:p14="http://schemas.microsoft.com/office/powerpoint/2010/main" val="207147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2522-0FA7-99F6-D403-AF0BA2AD0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03603-3039-2B52-327A-CE9BA803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D698B8-9187-67B0-06CD-E578CBEC04A9}"/>
              </a:ext>
            </a:extLst>
          </p:cNvPr>
          <p:cNvSpPr txBox="1"/>
          <p:nvPr/>
        </p:nvSpPr>
        <p:spPr>
          <a:xfrm>
            <a:off x="799331" y="4662862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790DBA-5C2C-EB5C-74D1-695EC9D50EC4}"/>
              </a:ext>
            </a:extLst>
          </p:cNvPr>
          <p:cNvSpPr txBox="1"/>
          <p:nvPr/>
        </p:nvSpPr>
        <p:spPr>
          <a:xfrm>
            <a:off x="4099314" y="4631601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F7BB4A-E98C-D3B0-ED07-5E26F7BA75EC}"/>
              </a:ext>
            </a:extLst>
          </p:cNvPr>
          <p:cNvSpPr txBox="1"/>
          <p:nvPr/>
        </p:nvSpPr>
        <p:spPr>
          <a:xfrm>
            <a:off x="4970864" y="916821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800K</a:t>
            </a:r>
            <a:endParaRPr kumimoji="1" lang="zh-CN" altLang="en-US" dirty="0"/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5BCF4828-EE1A-B40A-E60B-C225AFF3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8" y="2158631"/>
            <a:ext cx="2857423" cy="2472970"/>
          </a:xfrm>
          <a:prstGeom prst="rect">
            <a:avLst/>
          </a:prstGeom>
        </p:spPr>
      </p:pic>
      <p:pic>
        <p:nvPicPr>
          <p:cNvPr id="6" name="图片 5" descr="图片包含 游戏机, 体育&#10;&#10;AI 生成的内容可能不正确。">
            <a:extLst>
              <a:ext uri="{FF2B5EF4-FFF2-40B4-BE49-F238E27FC236}">
                <a16:creationId xmlns:a16="http://schemas.microsoft.com/office/drawing/2014/main" id="{C1E0DD13-CF15-D69A-65BF-A08AC7F9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44" y="1779962"/>
            <a:ext cx="3454400" cy="2882900"/>
          </a:xfrm>
          <a:prstGeom prst="rect">
            <a:avLst/>
          </a:prstGeom>
        </p:spPr>
      </p:pic>
      <p:pic>
        <p:nvPicPr>
          <p:cNvPr id="7" name="图片 6" descr="图表&#10;&#10;AI 生成的内容可能不正确。">
            <a:extLst>
              <a:ext uri="{FF2B5EF4-FFF2-40B4-BE49-F238E27FC236}">
                <a16:creationId xmlns:a16="http://schemas.microsoft.com/office/drawing/2014/main" id="{F1FBA6B5-9691-F927-256F-B288BFEA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67" y="1902767"/>
            <a:ext cx="5849135" cy="36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0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7F415-7CE6-E1E4-33B3-48A850A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——100ps</a:t>
            </a:r>
            <a:endParaRPr kumimoji="1" lang="zh-CN" altLang="en-US" dirty="0"/>
          </a:p>
        </p:txBody>
      </p:sp>
      <p:pic>
        <p:nvPicPr>
          <p:cNvPr id="8" name="图片 7" descr="图表&#10;&#10;AI 生成的内容可能不正确。">
            <a:extLst>
              <a:ext uri="{FF2B5EF4-FFF2-40B4-BE49-F238E27FC236}">
                <a16:creationId xmlns:a16="http://schemas.microsoft.com/office/drawing/2014/main" id="{188CDFD1-362C-C3A8-A9BA-8C2E3D4D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3" y="1971666"/>
            <a:ext cx="5183603" cy="3239752"/>
          </a:xfrm>
          <a:prstGeom prst="rect">
            <a:avLst/>
          </a:prstGeom>
        </p:spPr>
      </p:pic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A65419D5-5DF0-4695-BC9A-65EA3670F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95" y="0"/>
            <a:ext cx="5389373" cy="3368358"/>
          </a:xfrm>
          <a:prstGeom prst="rect">
            <a:avLst/>
          </a:prstGeom>
        </p:spPr>
      </p:pic>
      <p:pic>
        <p:nvPicPr>
          <p:cNvPr id="13" name="图片 12" descr="图表&#10;&#10;AI 生成的内容可能不正确。">
            <a:extLst>
              <a:ext uri="{FF2B5EF4-FFF2-40B4-BE49-F238E27FC236}">
                <a16:creationId xmlns:a16="http://schemas.microsoft.com/office/drawing/2014/main" id="{001264FE-02F0-0373-AD17-B32A72BC7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896" y="3429000"/>
            <a:ext cx="5389374" cy="33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61D94-2FDC-8BE7-7242-A862230E6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C4556-F384-1CB4-79EF-7F258752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间隙位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175E00-577E-639F-0A72-CD1A46AAB9BE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31D440-CBC4-963B-3994-752D59841A09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799C2D-57AF-3196-01F7-69FB0D1641C8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600K</a:t>
            </a:r>
            <a:endParaRPr kumimoji="1" lang="zh-CN" altLang="en-US" dirty="0"/>
          </a:p>
        </p:txBody>
      </p:sp>
      <p:pic>
        <p:nvPicPr>
          <p:cNvPr id="7" name="图片 6" descr="图片包含 游戏机&#10;&#10;AI 生成的内容可能不正确。">
            <a:extLst>
              <a:ext uri="{FF2B5EF4-FFF2-40B4-BE49-F238E27FC236}">
                <a16:creationId xmlns:a16="http://schemas.microsoft.com/office/drawing/2014/main" id="{FA032279-0162-8C67-E97B-BF00CF1C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2035483"/>
            <a:ext cx="3060700" cy="3048000"/>
          </a:xfrm>
          <a:prstGeom prst="rect">
            <a:avLst/>
          </a:prstGeom>
        </p:spPr>
      </p:pic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4F463355-310F-CC51-DC0A-7B5ECD466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902" y="2035483"/>
            <a:ext cx="3157561" cy="2898358"/>
          </a:xfrm>
          <a:prstGeom prst="rect">
            <a:avLst/>
          </a:prstGeom>
        </p:spPr>
      </p:pic>
      <p:pic>
        <p:nvPicPr>
          <p:cNvPr id="6" name="内容占位符 5" descr="图表, 折线图&#10;&#10;AI 生成的内容可能不正确。">
            <a:extLst>
              <a:ext uri="{FF2B5EF4-FFF2-40B4-BE49-F238E27FC236}">
                <a16:creationId xmlns:a16="http://schemas.microsoft.com/office/drawing/2014/main" id="{D6D62822-49E2-A9EB-4BBD-B0EC8C3F4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990450" y="1768560"/>
            <a:ext cx="5993570" cy="3838247"/>
          </a:xfrm>
        </p:spPr>
      </p:pic>
    </p:spTree>
    <p:extLst>
      <p:ext uri="{BB962C8B-B14F-4D97-AF65-F5344CB8AC3E}">
        <p14:creationId xmlns:p14="http://schemas.microsoft.com/office/powerpoint/2010/main" val="420403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1243D-2239-49DA-7A1E-B9DB11CF0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E6EA2-38DD-304E-664B-A21AD11F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间隙位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72D27B-4470-70E9-E1C4-1CC05B73D2E4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8D8310-8CA8-1CE5-650C-4DD7F3D251BD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740E22-39C5-BEF1-0B3E-6FB4F875805B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700K</a:t>
            </a:r>
            <a:endParaRPr kumimoji="1" lang="zh-CN" altLang="en-US" dirty="0"/>
          </a:p>
        </p:txBody>
      </p:sp>
      <p:pic>
        <p:nvPicPr>
          <p:cNvPr id="7" name="图片 6" descr="图片包含 游戏机&#10;&#10;AI 生成的内容可能不正确。">
            <a:extLst>
              <a:ext uri="{FF2B5EF4-FFF2-40B4-BE49-F238E27FC236}">
                <a16:creationId xmlns:a16="http://schemas.microsoft.com/office/drawing/2014/main" id="{26C707D0-73E6-EEB0-6FE6-37018A4F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2035483"/>
            <a:ext cx="3060700" cy="3048000"/>
          </a:xfrm>
          <a:prstGeom prst="rect">
            <a:avLst/>
          </a:prstGeom>
        </p:spPr>
      </p:pic>
      <p:pic>
        <p:nvPicPr>
          <p:cNvPr id="4" name="图片 3" descr="图片包含 图示&#10;&#10;AI 生成的内容可能不正确。">
            <a:extLst>
              <a:ext uri="{FF2B5EF4-FFF2-40B4-BE49-F238E27FC236}">
                <a16:creationId xmlns:a16="http://schemas.microsoft.com/office/drawing/2014/main" id="{77BE15A0-3953-9B20-8282-4A351D15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432" y="2006600"/>
            <a:ext cx="3238500" cy="2844800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1854AB43-1102-B26B-0F3F-4FC1F230A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8038"/>
            <a:ext cx="5892651" cy="37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9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7A106-9E3B-539C-DB79-B1A9EDCB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987E3-19FE-FDC7-D8A0-BC51DEB8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间隙位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10B11C-B72E-6D28-CA72-C97338988A1C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F19718-0A8D-0D81-E725-C01CFAED0FB6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655F67-F64F-3DE4-E173-4B08D0711129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800K</a:t>
            </a:r>
            <a:endParaRPr kumimoji="1" lang="zh-CN" altLang="en-US" dirty="0"/>
          </a:p>
        </p:txBody>
      </p:sp>
      <p:pic>
        <p:nvPicPr>
          <p:cNvPr id="7" name="图片 6" descr="图片包含 游戏机&#10;&#10;AI 生成的内容可能不正确。">
            <a:extLst>
              <a:ext uri="{FF2B5EF4-FFF2-40B4-BE49-F238E27FC236}">
                <a16:creationId xmlns:a16="http://schemas.microsoft.com/office/drawing/2014/main" id="{B07866C0-60B0-EE24-D75E-C73E22F7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2035483"/>
            <a:ext cx="3060700" cy="3048000"/>
          </a:xfrm>
          <a:prstGeom prst="rect">
            <a:avLst/>
          </a:prstGeom>
        </p:spPr>
      </p:pic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548C8667-3F20-4B17-BF6C-A4A669654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32" y="2097732"/>
            <a:ext cx="3035300" cy="2857500"/>
          </a:xfrm>
          <a:prstGeom prst="rect">
            <a:avLst/>
          </a:prstGeom>
        </p:spPr>
      </p:pic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CC01F419-E19A-F384-818E-06B548319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473" y="1772073"/>
            <a:ext cx="5818393" cy="3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F679-3864-D203-FB08-64704DF7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67440-8989-005B-5A31-A5B99FC4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——30ps</a:t>
            </a:r>
            <a:endParaRPr kumimoji="1" lang="zh-CN" altLang="en-US" dirty="0"/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D135D023-46EB-A0B5-477D-887378CC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52" y="1690687"/>
            <a:ext cx="5842971" cy="3741804"/>
          </a:xfrm>
          <a:prstGeom prst="rect">
            <a:avLst/>
          </a:prstGeom>
        </p:spPr>
      </p:pic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AA18C191-E2E6-8386-CC22-1DE73F9B7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740" y="3544253"/>
            <a:ext cx="5027324" cy="3193251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8622FF7F-5100-5903-437A-678D615C4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675" y="67627"/>
            <a:ext cx="5027325" cy="32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4793-06FB-6DB1-B82F-30720CED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BF5DC-6DC9-2BB3-C82D-242AD1F5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  <a:br>
              <a:rPr kumimoji="1" lang="en-US" altLang="zh-CN" dirty="0"/>
            </a:br>
            <a:r>
              <a:rPr kumimoji="1" lang="zh-CN" altLang="en-US" dirty="0"/>
              <a:t>（一个</a:t>
            </a:r>
            <a:r>
              <a:rPr kumimoji="1" lang="en-US" altLang="zh-CN" dirty="0"/>
              <a:t>Pb</a:t>
            </a:r>
            <a:r>
              <a:rPr kumimoji="1" lang="zh-CN" altLang="en-US" dirty="0"/>
              <a:t>替换一个</a:t>
            </a:r>
            <a:r>
              <a:rPr kumimoji="1" lang="en-US" altLang="zh-CN" dirty="0"/>
              <a:t>Sn</a:t>
            </a:r>
            <a:r>
              <a:rPr kumimoji="1" lang="zh-CN" altLang="en-US" dirty="0"/>
              <a:t>并去掉一个</a:t>
            </a:r>
            <a:r>
              <a:rPr kumimoji="1" lang="en-US" altLang="zh-CN" dirty="0"/>
              <a:t>O</a:t>
            </a:r>
            <a:r>
              <a:rPr kumimoji="1"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9EB1B-8AC5-E390-D6FB-8A931AEAE6B5}"/>
              </a:ext>
            </a:extLst>
          </p:cNvPr>
          <p:cNvSpPr txBox="1"/>
          <p:nvPr/>
        </p:nvSpPr>
        <p:spPr>
          <a:xfrm>
            <a:off x="838200" y="2164080"/>
            <a:ext cx="4725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选取温度：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主要是验证作用，根据文献中的温度来模拟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1000K</a:t>
            </a:r>
            <a:r>
              <a:rPr kumimoji="1" lang="zh-CN" altLang="en-US" dirty="0"/>
              <a:t>作为模拟温度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A1619B-AC5C-8CD2-243F-EF8DBCC637CA}"/>
              </a:ext>
            </a:extLst>
          </p:cNvPr>
          <p:cNvSpPr txBox="1"/>
          <p:nvPr/>
        </p:nvSpPr>
        <p:spPr>
          <a:xfrm>
            <a:off x="838200" y="4114800"/>
            <a:ext cx="2953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选取压力：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成矿压力在</a:t>
            </a:r>
            <a:r>
              <a:rPr lang="en-US" altLang="zh-CN" dirty="0"/>
              <a:t>10⁷-10⁸Pa</a:t>
            </a:r>
            <a:r>
              <a:rPr kumimoji="1" lang="zh-CN" altLang="en-US" dirty="0"/>
              <a:t>之间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因此选取的压力为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lang="en-US" altLang="zh-CN" dirty="0"/>
              <a:t> 10⁷ Pa</a:t>
            </a:r>
          </a:p>
        </p:txBody>
      </p:sp>
    </p:spTree>
    <p:extLst>
      <p:ext uri="{BB962C8B-B14F-4D97-AF65-F5344CB8AC3E}">
        <p14:creationId xmlns:p14="http://schemas.microsoft.com/office/powerpoint/2010/main" val="122185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E5A1C-093B-3553-2A7F-BEDF8C292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18686-6E7D-C387-438E-7FA43CAE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DDB487-543A-6BCC-2B69-E786C0BB55D7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97FFF4-603F-90F7-3A60-B2582803C8D6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D0EB56-95C0-43DF-F1B6-2E8C97D34BFE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800K</a:t>
            </a:r>
            <a:endParaRPr kumimoji="1" lang="zh-CN" altLang="en-US" dirty="0"/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5DE01BC3-954D-6E52-388A-E5A8EEA1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1857067"/>
            <a:ext cx="3060700" cy="3009900"/>
          </a:xfrm>
          <a:prstGeom prst="rect">
            <a:avLst/>
          </a:prstGeom>
        </p:spPr>
      </p:pic>
      <p:pic>
        <p:nvPicPr>
          <p:cNvPr id="11" name="图片 10" descr="图片包含 游戏机, 体育&#10;&#10;AI 生成的内容可能不正确。">
            <a:extLst>
              <a:ext uri="{FF2B5EF4-FFF2-40B4-BE49-F238E27FC236}">
                <a16:creationId xmlns:a16="http://schemas.microsoft.com/office/drawing/2014/main" id="{2F3D9EDC-9262-5D05-1D63-E7F67722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082" y="1984067"/>
            <a:ext cx="3251200" cy="2882900"/>
          </a:xfrm>
          <a:prstGeom prst="rect">
            <a:avLst/>
          </a:prstGeom>
        </p:spPr>
      </p:pic>
      <p:pic>
        <p:nvPicPr>
          <p:cNvPr id="6" name="内容占位符 5" descr="图表&#10;&#10;AI 生成的内容可能不正确。">
            <a:extLst>
              <a:ext uri="{FF2B5EF4-FFF2-40B4-BE49-F238E27FC236}">
                <a16:creationId xmlns:a16="http://schemas.microsoft.com/office/drawing/2014/main" id="{D43FE54A-E9A4-AB49-7169-D5278F7AF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80087" y="1773618"/>
            <a:ext cx="5736191" cy="3596647"/>
          </a:xfrm>
        </p:spPr>
      </p:pic>
    </p:spTree>
    <p:extLst>
      <p:ext uri="{BB962C8B-B14F-4D97-AF65-F5344CB8AC3E}">
        <p14:creationId xmlns:p14="http://schemas.microsoft.com/office/powerpoint/2010/main" val="6470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E182-BA1F-F78D-F478-16B6F347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214ED-2142-B4D4-0E4E-53BA93FC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7F2D15-6E4C-7B9D-BD0C-A99EAC494E7D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BAF944-4A5E-989F-0C4B-4D0DCCFFD2AB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ECBCE-9312-DB4C-B0EB-2A362F59FDB0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900K</a:t>
            </a:r>
            <a:endParaRPr kumimoji="1" lang="zh-CN" altLang="en-US" dirty="0"/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0A200F77-14A0-F9C6-729E-A96F7F92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1857067"/>
            <a:ext cx="3060700" cy="3009900"/>
          </a:xfrm>
          <a:prstGeom prst="rect">
            <a:avLst/>
          </a:prstGeom>
        </p:spPr>
      </p:pic>
      <p:pic>
        <p:nvPicPr>
          <p:cNvPr id="4" name="图片 3" descr="地图上有字&#10;&#10;AI 生成的内容可能不正确。">
            <a:extLst>
              <a:ext uri="{FF2B5EF4-FFF2-40B4-BE49-F238E27FC236}">
                <a16:creationId xmlns:a16="http://schemas.microsoft.com/office/drawing/2014/main" id="{C31B9C23-9D75-F658-6D1D-DA76AE294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632" y="1943100"/>
            <a:ext cx="3086100" cy="2971800"/>
          </a:xfrm>
          <a:prstGeom prst="rect">
            <a:avLst/>
          </a:prstGeom>
        </p:spPr>
      </p:pic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67748FF7-078B-5BA7-FFF2-822D11A67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97" y="1857067"/>
            <a:ext cx="6045947" cy="37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9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E889A-0C55-8223-CF15-BCA31970C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D74EA-F07D-4F9D-E29C-B30C7870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97765-605D-0A21-7497-0C5CAA3DC864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1F7CAD-3B05-C78D-F996-E46E52188361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5F05B8-AEF2-9CB4-45A8-0207797BEC82}"/>
              </a:ext>
            </a:extLst>
          </p:cNvPr>
          <p:cNvSpPr txBox="1"/>
          <p:nvPr/>
        </p:nvSpPr>
        <p:spPr>
          <a:xfrm>
            <a:off x="4970864" y="916821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1000K</a:t>
            </a:r>
            <a:endParaRPr kumimoji="1" lang="zh-CN" altLang="en-US" dirty="0"/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7402B90D-06B5-6498-500F-78D0591E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1857067"/>
            <a:ext cx="3060700" cy="3009900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extLst>
              <a:ext uri="{FF2B5EF4-FFF2-40B4-BE49-F238E27FC236}">
                <a16:creationId xmlns:a16="http://schemas.microsoft.com/office/drawing/2014/main" id="{A86DA36D-F81E-9E94-ADB3-53009BFD5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32" y="1907867"/>
            <a:ext cx="3035300" cy="2959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445179-DB12-55DD-788C-422DDEF3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08" y="1742739"/>
            <a:ext cx="5738933" cy="36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4EBA-31D0-991F-32D1-E143D3A6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选取元素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54E74-1265-52E7-BABC-68C032493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516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Ti</a:t>
            </a:r>
            <a:r>
              <a:rPr kumimoji="1" lang="zh-CN" altLang="en-US" dirty="0"/>
              <a:t>：在锡石中含量较高（几十到几百</a:t>
            </a:r>
            <a:r>
              <a:rPr kumimoji="1" lang="en-US" altLang="zh-CN" dirty="0"/>
              <a:t>ppm</a:t>
            </a:r>
            <a:r>
              <a:rPr kumimoji="1" lang="zh-CN" altLang="en-US" dirty="0"/>
              <a:t>），且与</a:t>
            </a:r>
            <a:r>
              <a:rPr kumimoji="1" lang="en-US" altLang="zh-CN" dirty="0"/>
              <a:t>Sn</a:t>
            </a:r>
            <a:r>
              <a:rPr kumimoji="1" lang="zh-CN" altLang="en-US" dirty="0"/>
              <a:t>同属于</a:t>
            </a:r>
            <a:r>
              <a:rPr kumimoji="1" lang="en-US" altLang="zh-CN" dirty="0"/>
              <a:t>+4</a:t>
            </a:r>
            <a:r>
              <a:rPr kumimoji="1" lang="zh-CN" altLang="en-US" dirty="0"/>
              <a:t>价</a:t>
            </a:r>
            <a:endParaRPr kumimoji="1" lang="en-US" altLang="zh-CN" dirty="0"/>
          </a:p>
          <a:p>
            <a:r>
              <a:rPr kumimoji="1" lang="en-US" altLang="zh-CN" dirty="0"/>
              <a:t>Pb</a:t>
            </a:r>
            <a:r>
              <a:rPr kumimoji="1" lang="zh-CN" altLang="en-US" dirty="0"/>
              <a:t>：验证经验公式的正确性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2FFD59C-D3A5-148D-09C7-8FBECA60D699}"/>
              </a:ext>
            </a:extLst>
          </p:cNvPr>
          <p:cNvSpPr txBox="1">
            <a:spLocks/>
          </p:cNvSpPr>
          <p:nvPr/>
        </p:nvSpPr>
        <p:spPr>
          <a:xfrm>
            <a:off x="838200" y="26616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赋存形式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2957CF-E019-6F01-EB25-E3D08E94F5B4}"/>
              </a:ext>
            </a:extLst>
          </p:cNvPr>
          <p:cNvSpPr txBox="1">
            <a:spLocks/>
          </p:cNvSpPr>
          <p:nvPr/>
        </p:nvSpPr>
        <p:spPr>
          <a:xfrm>
            <a:off x="838200" y="3919465"/>
            <a:ext cx="10515600" cy="1045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取代位（类质同象）</a:t>
            </a:r>
            <a:endParaRPr kumimoji="1" lang="en-US" altLang="zh-CN" dirty="0"/>
          </a:p>
          <a:p>
            <a:r>
              <a:rPr kumimoji="1" lang="zh-CN" altLang="en-US" dirty="0"/>
              <a:t>间隙位</a:t>
            </a:r>
          </a:p>
        </p:txBody>
      </p:sp>
    </p:spTree>
    <p:extLst>
      <p:ext uri="{BB962C8B-B14F-4D97-AF65-F5344CB8AC3E}">
        <p14:creationId xmlns:p14="http://schemas.microsoft.com/office/powerpoint/2010/main" val="8835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F6C6-39A1-DEE9-2F43-4E044090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A004F-1CCF-E8D9-5D56-042F1F8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——30ps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506B01-8569-E98C-FE9C-77C3259E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8" y="2115523"/>
            <a:ext cx="5212423" cy="3268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1DBF4A-B2E2-2CFF-10F6-73BCEB7B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02" y="47433"/>
            <a:ext cx="5393167" cy="3381567"/>
          </a:xfrm>
          <a:prstGeom prst="rect">
            <a:avLst/>
          </a:prstGeom>
        </p:spPr>
      </p:pic>
      <p:pic>
        <p:nvPicPr>
          <p:cNvPr id="13" name="图片 12" descr="图表&#10;&#10;AI 生成的内容可能不正确。">
            <a:extLst>
              <a:ext uri="{FF2B5EF4-FFF2-40B4-BE49-F238E27FC236}">
                <a16:creationId xmlns:a16="http://schemas.microsoft.com/office/drawing/2014/main" id="{C061BF3F-BAAE-5461-C2E1-DB783682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46" y="3515843"/>
            <a:ext cx="5212423" cy="32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0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6FBDB-FEC4-05DE-DD91-1610F8F96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0C69A-7609-88EF-7B8A-3FB3B5B7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344700C-3578-AA29-9419-C175C6AA9C46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C9BB17-2F8C-23A7-835A-5F37BD961BBD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3CC97C-84A5-2A00-2D57-39A474352D43}"/>
              </a:ext>
            </a:extLst>
          </p:cNvPr>
          <p:cNvSpPr txBox="1"/>
          <p:nvPr/>
        </p:nvSpPr>
        <p:spPr>
          <a:xfrm>
            <a:off x="4970864" y="916821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800K</a:t>
            </a:r>
            <a:endParaRPr kumimoji="1" lang="zh-CN" altLang="en-US" dirty="0"/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CD9EE4D2-2A6F-777C-0D60-84D3B56E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1857067"/>
            <a:ext cx="3060700" cy="3009900"/>
          </a:xfrm>
          <a:prstGeom prst="rect">
            <a:avLst/>
          </a:prstGeom>
        </p:spPr>
      </p:pic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2C3E678C-30A6-2665-128E-1947A54C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1902767"/>
            <a:ext cx="3086100" cy="2997200"/>
          </a:xfrm>
          <a:prstGeom prst="rect">
            <a:avLst/>
          </a:prstGeom>
        </p:spPr>
      </p:pic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8E1A17F2-5839-2582-50FE-A5F24DE3E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05" y="1608444"/>
            <a:ext cx="5825779" cy="36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0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3359C-38F0-BF80-ACB7-A95674D17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C0D5-B644-97C0-15AE-DED5B564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FD1DA3-37D3-C980-FCB1-D6626A04D676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D2A2A0-11E9-F667-53C1-2769B5FABA83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909256-7BC2-0D32-BFAC-C9DF1582F7EA}"/>
              </a:ext>
            </a:extLst>
          </p:cNvPr>
          <p:cNvSpPr txBox="1"/>
          <p:nvPr/>
        </p:nvSpPr>
        <p:spPr>
          <a:xfrm>
            <a:off x="4970864" y="916821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900K</a:t>
            </a:r>
            <a:endParaRPr kumimoji="1" lang="zh-CN" altLang="en-US" dirty="0"/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CC7C032D-33FB-7181-F3F8-ADB251F9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1857067"/>
            <a:ext cx="3060700" cy="3009900"/>
          </a:xfrm>
          <a:prstGeom prst="rect">
            <a:avLst/>
          </a:prstGeom>
        </p:spPr>
      </p:pic>
      <p:pic>
        <p:nvPicPr>
          <p:cNvPr id="8" name="图片 7" descr="图片包含 图示&#10;&#10;AI 生成的内容可能不正确。">
            <a:extLst>
              <a:ext uri="{FF2B5EF4-FFF2-40B4-BE49-F238E27FC236}">
                <a16:creationId xmlns:a16="http://schemas.microsoft.com/office/drawing/2014/main" id="{592D3811-15F8-A505-6B52-FEC8969C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056" y="1902767"/>
            <a:ext cx="3098800" cy="3048000"/>
          </a:xfrm>
          <a:prstGeom prst="rect">
            <a:avLst/>
          </a:prstGeom>
        </p:spPr>
      </p:pic>
      <p:pic>
        <p:nvPicPr>
          <p:cNvPr id="4" name="图片 3" descr="图片包含 表格&#10;&#10;AI 生成的内容可能不正确。">
            <a:extLst>
              <a:ext uri="{FF2B5EF4-FFF2-40B4-BE49-F238E27FC236}">
                <a16:creationId xmlns:a16="http://schemas.microsoft.com/office/drawing/2014/main" id="{C8D77A4E-60A0-9B3D-941F-B6DFA51BC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56" y="1775013"/>
            <a:ext cx="5936441" cy="371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4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D0DB-8FC9-FF7F-C3FF-407ACFCDD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037C0-51C2-7D65-2F12-58010FA4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44C72F-C897-85FD-7138-CA2B4F251B0E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A56314-B2EB-6B1A-D7FC-6171DA7CD2CF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6045C5-7A0D-63DE-BD01-D2066FACA729}"/>
              </a:ext>
            </a:extLst>
          </p:cNvPr>
          <p:cNvSpPr txBox="1"/>
          <p:nvPr/>
        </p:nvSpPr>
        <p:spPr>
          <a:xfrm>
            <a:off x="4970864" y="916821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1000K</a:t>
            </a:r>
            <a:endParaRPr kumimoji="1" lang="zh-CN" altLang="en-US" dirty="0"/>
          </a:p>
        </p:txBody>
      </p:sp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0BB4F824-EC46-0054-8D1E-2617A7F6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" y="1857067"/>
            <a:ext cx="3060700" cy="3009900"/>
          </a:xfrm>
          <a:prstGeom prst="rect">
            <a:avLst/>
          </a:prstGeom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D06D8F28-126B-511C-BD65-9AF3D409B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132" y="1914833"/>
            <a:ext cx="2959100" cy="3086100"/>
          </a:xfrm>
          <a:prstGeom prst="rect">
            <a:avLst/>
          </a:prstGeom>
        </p:spPr>
      </p:pic>
      <p:pic>
        <p:nvPicPr>
          <p:cNvPr id="8" name="图片 7" descr="图表, 折线图&#10;&#10;AI 生成的内容可能不正确。">
            <a:extLst>
              <a:ext uri="{FF2B5EF4-FFF2-40B4-BE49-F238E27FC236}">
                <a16:creationId xmlns:a16="http://schemas.microsoft.com/office/drawing/2014/main" id="{42F2023D-0401-E4B7-999D-5BD97B7A1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93" y="1914833"/>
            <a:ext cx="5748274" cy="36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30BA-E511-B798-520B-4DCB50E7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70F34-DB42-6C51-8AA7-29AE18A4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——100ps</a:t>
            </a:r>
            <a:endParaRPr kumimoji="1" lang="zh-CN" altLang="en-US" dirty="0"/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1BA4216C-593F-4763-AB45-04F1A479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31" y="1874407"/>
            <a:ext cx="5430819" cy="3394262"/>
          </a:xfrm>
          <a:prstGeom prst="rect">
            <a:avLst/>
          </a:prstGeom>
        </p:spPr>
      </p:pic>
      <p:pic>
        <p:nvPicPr>
          <p:cNvPr id="9" name="图片 8" descr="图片包含 表格&#10;&#10;AI 生成的内容可能不正确。">
            <a:extLst>
              <a:ext uri="{FF2B5EF4-FFF2-40B4-BE49-F238E27FC236}">
                <a16:creationId xmlns:a16="http://schemas.microsoft.com/office/drawing/2014/main" id="{9CB4821A-699A-7DED-BC6D-E38DE14AA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34738"/>
            <a:ext cx="5430819" cy="3394262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9D15A674-63F8-A1F7-1E8D-1FD5BCCB8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559" y="3571538"/>
            <a:ext cx="4996140" cy="31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7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7EFBB-D840-5730-BB4B-E953025A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D7446-F4EF-AC9A-025A-53670F25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间隙位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8767EB-0FAE-28CD-ECC4-A429E7CAC22A}"/>
              </a:ext>
            </a:extLst>
          </p:cNvPr>
          <p:cNvSpPr txBox="1"/>
          <p:nvPr/>
        </p:nvSpPr>
        <p:spPr>
          <a:xfrm>
            <a:off x="838200" y="2164080"/>
            <a:ext cx="4725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选取温度：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主要是验证作用，根据文献中的温度来模拟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1000K</a:t>
            </a:r>
            <a:r>
              <a:rPr kumimoji="1" lang="zh-CN" altLang="en-US" dirty="0"/>
              <a:t>作为模拟温度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C0E1DD-96A2-D057-2E72-02E10889AEDF}"/>
              </a:ext>
            </a:extLst>
          </p:cNvPr>
          <p:cNvSpPr txBox="1"/>
          <p:nvPr/>
        </p:nvSpPr>
        <p:spPr>
          <a:xfrm>
            <a:off x="838200" y="4114800"/>
            <a:ext cx="2953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选取压力：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成矿压力在</a:t>
            </a:r>
            <a:r>
              <a:rPr lang="en-US" altLang="zh-CN" dirty="0"/>
              <a:t>10⁷-10⁸Pa</a:t>
            </a:r>
            <a:r>
              <a:rPr kumimoji="1" lang="zh-CN" altLang="en-US" dirty="0"/>
              <a:t>之间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因此选取的压力为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lang="en-US" altLang="zh-CN" dirty="0"/>
              <a:t> 10⁷ Pa</a:t>
            </a:r>
          </a:p>
        </p:txBody>
      </p:sp>
    </p:spTree>
    <p:extLst>
      <p:ext uri="{BB962C8B-B14F-4D97-AF65-F5344CB8AC3E}">
        <p14:creationId xmlns:p14="http://schemas.microsoft.com/office/powerpoint/2010/main" val="113390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CF25-B413-CF6A-C383-895A27CD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84522-82AC-829C-697E-8E7F77B9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间隙位（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49F646-4E41-A723-2AB4-9596E2D5399E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8D9CA0-BD7F-2DA5-60AD-62959CC5F961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846613-C92E-AA7A-C63E-845946FEA893}"/>
              </a:ext>
            </a:extLst>
          </p:cNvPr>
          <p:cNvSpPr txBox="1"/>
          <p:nvPr/>
        </p:nvSpPr>
        <p:spPr>
          <a:xfrm>
            <a:off x="5860551" y="89917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900K</a:t>
            </a:r>
            <a:endParaRPr kumimoji="1" lang="zh-CN" altLang="en-US" dirty="0"/>
          </a:p>
        </p:txBody>
      </p:sp>
      <p:pic>
        <p:nvPicPr>
          <p:cNvPr id="5" name="图片 4" descr="图片包含 图示&#10;&#10;AI 生成的内容可能不正确。">
            <a:extLst>
              <a:ext uri="{FF2B5EF4-FFF2-40B4-BE49-F238E27FC236}">
                <a16:creationId xmlns:a16="http://schemas.microsoft.com/office/drawing/2014/main" id="{4533C3DF-1105-0622-ACDA-921BF0DC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8" y="2004051"/>
            <a:ext cx="3098800" cy="2895600"/>
          </a:xfrm>
          <a:prstGeom prst="rect">
            <a:avLst/>
          </a:prstGeom>
        </p:spPr>
      </p:pic>
      <p:pic>
        <p:nvPicPr>
          <p:cNvPr id="8" name="图片 7" descr="图片包含 游戏机&#10;&#10;AI 生成的内容可能不正确。">
            <a:extLst>
              <a:ext uri="{FF2B5EF4-FFF2-40B4-BE49-F238E27FC236}">
                <a16:creationId xmlns:a16="http://schemas.microsoft.com/office/drawing/2014/main" id="{E7230184-A950-B12E-FDB6-860820310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359" y="1848101"/>
            <a:ext cx="3086100" cy="2933700"/>
          </a:xfrm>
          <a:prstGeom prst="rect">
            <a:avLst/>
          </a:prstGeom>
        </p:spPr>
      </p:pic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3780BD71-AF6C-22A1-5EAD-58C5956FF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159" y="2081596"/>
            <a:ext cx="5662462" cy="35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89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32186-1A9D-FC69-153C-988978E0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EBACE-0987-2C03-0FCA-FAC9EB96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间隙位（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C74135-8D35-8435-FC91-06727D7C5F9F}"/>
              </a:ext>
            </a:extLst>
          </p:cNvPr>
          <p:cNvSpPr txBox="1"/>
          <p:nvPr/>
        </p:nvSpPr>
        <p:spPr>
          <a:xfrm>
            <a:off x="1071784" y="5000933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DD7E67-9113-9605-5E15-1721D3883130}"/>
              </a:ext>
            </a:extLst>
          </p:cNvPr>
          <p:cNvSpPr txBox="1"/>
          <p:nvPr/>
        </p:nvSpPr>
        <p:spPr>
          <a:xfrm>
            <a:off x="4016841" y="5000933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A1958D-6098-6280-C000-86D2826F7F5A}"/>
              </a:ext>
            </a:extLst>
          </p:cNvPr>
          <p:cNvSpPr txBox="1"/>
          <p:nvPr/>
        </p:nvSpPr>
        <p:spPr>
          <a:xfrm>
            <a:off x="5860551" y="89917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900K</a:t>
            </a:r>
            <a:endParaRPr kumimoji="1" lang="zh-CN" altLang="en-US" dirty="0"/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A457A0B6-0DB4-A21D-B13E-B64F2738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9" y="1957667"/>
            <a:ext cx="3022600" cy="2933700"/>
          </a:xfrm>
          <a:prstGeom prst="rect">
            <a:avLst/>
          </a:prstGeom>
        </p:spPr>
      </p:pic>
      <p:pic>
        <p:nvPicPr>
          <p:cNvPr id="9" name="图片 8" descr="图片包含 图示&#10;&#10;AI 生成的内容可能不正确。">
            <a:extLst>
              <a:ext uri="{FF2B5EF4-FFF2-40B4-BE49-F238E27FC236}">
                <a16:creationId xmlns:a16="http://schemas.microsoft.com/office/drawing/2014/main" id="{336A2D51-D27A-1307-5F0B-A75A4E4CC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582" y="1957667"/>
            <a:ext cx="3124200" cy="3073400"/>
          </a:xfrm>
          <a:prstGeom prst="rect">
            <a:avLst/>
          </a:prstGeom>
        </p:spPr>
      </p:pic>
      <p:pic>
        <p:nvPicPr>
          <p:cNvPr id="5" name="图片 4" descr="图表, 折线图&#10;&#10;AI 生成的内容可能不正确。">
            <a:extLst>
              <a:ext uri="{FF2B5EF4-FFF2-40B4-BE49-F238E27FC236}">
                <a16:creationId xmlns:a16="http://schemas.microsoft.com/office/drawing/2014/main" id="{90A74352-44AD-679E-EA65-516741C6B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82" y="1867465"/>
            <a:ext cx="5654136" cy="35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0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BD91E-C367-1958-2D32-297C014E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扩散距离讨论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445FBA8-FE6D-34BE-B2FF-EC701048A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298640"/>
              </p:ext>
            </p:extLst>
          </p:nvPr>
        </p:nvGraphicFramePr>
        <p:xfrm>
          <a:off x="1248032" y="3225113"/>
          <a:ext cx="8971006" cy="269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673">
                  <a:extLst>
                    <a:ext uri="{9D8B030D-6E8A-4147-A177-3AD203B41FA5}">
                      <a16:colId xmlns:a16="http://schemas.microsoft.com/office/drawing/2014/main" val="3447792402"/>
                    </a:ext>
                  </a:extLst>
                </a:gridCol>
                <a:gridCol w="2232111">
                  <a:extLst>
                    <a:ext uri="{9D8B030D-6E8A-4147-A177-3AD203B41FA5}">
                      <a16:colId xmlns:a16="http://schemas.microsoft.com/office/drawing/2014/main" val="4143912867"/>
                    </a:ext>
                  </a:extLst>
                </a:gridCol>
                <a:gridCol w="2232111">
                  <a:extLst>
                    <a:ext uri="{9D8B030D-6E8A-4147-A177-3AD203B41FA5}">
                      <a16:colId xmlns:a16="http://schemas.microsoft.com/office/drawing/2014/main" val="2350934664"/>
                    </a:ext>
                  </a:extLst>
                </a:gridCol>
                <a:gridCol w="2232111">
                  <a:extLst>
                    <a:ext uri="{9D8B030D-6E8A-4147-A177-3AD203B41FA5}">
                      <a16:colId xmlns:a16="http://schemas.microsoft.com/office/drawing/2014/main" val="3299912519"/>
                    </a:ext>
                  </a:extLst>
                </a:gridCol>
              </a:tblGrid>
              <a:tr h="674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</a:t>
                      </a:r>
                      <a:r>
                        <a:rPr lang="zh-CN" altLang="en-US" dirty="0"/>
                        <a:t>年扩散距离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模拟时间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扩散模型（</a:t>
                      </a:r>
                      <a:r>
                        <a:rPr lang="en-US" altLang="zh-CN" sz="18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匀速运动（</a:t>
                      </a:r>
                      <a:r>
                        <a:rPr lang="en-US" altLang="zh-CN" sz="1800" b="0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580624"/>
                  </a:ext>
                </a:extLst>
              </a:tr>
              <a:tr h="674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1mm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1.5×10</a:t>
                      </a:r>
                      <a:r>
                        <a:rPr lang="en-US" altLang="zh-CN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2.379×10</a:t>
                      </a:r>
                      <a:r>
                        <a:rPr lang="en-US" altLang="zh-CN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−13</a:t>
                      </a:r>
                      <a:endParaRPr lang="zh-CN" altLang="en-US" sz="1800" b="0" i="0" u="none" strike="noStrike" kern="1200" baseline="300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732925"/>
                  </a:ext>
                </a:extLst>
              </a:tr>
              <a:tr h="674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3cm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7.1×10</a:t>
                      </a:r>
                      <a:r>
                        <a:rPr lang="en-US" altLang="zh-CN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−12</a:t>
                      </a:r>
                      <a:endParaRPr lang="zh-CN" altLang="en-US" sz="1800" b="0" i="0" u="none" strike="noStrike" kern="1200" baseline="300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213128"/>
                  </a:ext>
                </a:extLst>
              </a:tr>
              <a:tr h="674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3cm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</a:t>
                      </a:r>
                      <a:endParaRPr lang="zh-CN" alt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2.4×10</a:t>
                      </a:r>
                      <a:r>
                        <a:rPr lang="en-US" altLang="zh-CN" sz="1800" b="0" i="0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−11</a:t>
                      </a:r>
                      <a:endParaRPr lang="zh-CN" altLang="en-US" sz="1800" b="0" i="0" u="none" strike="noStrike" kern="1200" baseline="300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0278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3E84B1-5AE9-4AC6-7BAC-DAB240662CC0}"/>
                  </a:ext>
                </a:extLst>
              </p:cNvPr>
              <p:cNvSpPr txBox="1"/>
              <p:nvPr/>
            </p:nvSpPr>
            <p:spPr>
              <a:xfrm>
                <a:off x="2042115" y="1993445"/>
                <a:ext cx="1031436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e>
                      </m:ra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3E84B1-5AE9-4AC6-7BAC-DAB24066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15" y="1993445"/>
                <a:ext cx="1031436" cy="309637"/>
              </a:xfrm>
              <a:prstGeom prst="rect">
                <a:avLst/>
              </a:prstGeom>
              <a:blipFill>
                <a:blip r:embed="rId2"/>
                <a:stretch>
                  <a:fillRect l="-2439" r="-365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B4572DE-79E7-5F4C-CA96-FF279C616CC8}"/>
              </a:ext>
            </a:extLst>
          </p:cNvPr>
          <p:cNvSpPr txBox="1"/>
          <p:nvPr/>
        </p:nvSpPr>
        <p:spPr>
          <a:xfrm>
            <a:off x="1365391" y="150602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扩散距离与时间、位移的关系（扩散模型）：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173162-6FA9-694F-401A-FEA76432962F}"/>
              </a:ext>
            </a:extLst>
          </p:cNvPr>
          <p:cNvSpPr txBox="1"/>
          <p:nvPr/>
        </p:nvSpPr>
        <p:spPr>
          <a:xfrm>
            <a:off x="1365391" y="2579431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40</a:t>
            </a:r>
            <a:r>
              <a:rPr kumimoji="1" lang="zh-CN" altLang="en-US" dirty="0"/>
              <a:t>年扩散的距离是确定的，可以推算出对应的</a:t>
            </a:r>
            <a:r>
              <a:rPr kumimoji="1" lang="en-US" altLang="zh-CN" dirty="0"/>
              <a:t>D</a:t>
            </a:r>
            <a:r>
              <a:rPr kumimoji="1" lang="zh-CN" altLang="en-US" dirty="0"/>
              <a:t>，再根据</a:t>
            </a:r>
            <a:r>
              <a:rPr kumimoji="1" lang="en-US" altLang="zh-CN" dirty="0"/>
              <a:t>D</a:t>
            </a:r>
            <a:r>
              <a:rPr kumimoji="1" lang="zh-CN" altLang="en-US" dirty="0"/>
              <a:t>计算模拟时间的距离</a:t>
            </a:r>
          </a:p>
        </p:txBody>
      </p:sp>
    </p:spTree>
    <p:extLst>
      <p:ext uri="{BB962C8B-B14F-4D97-AF65-F5344CB8AC3E}">
        <p14:creationId xmlns:p14="http://schemas.microsoft.com/office/powerpoint/2010/main" val="43149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271B0-D6A3-949F-CB38-F8750AD7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取代位（一个</a:t>
            </a:r>
            <a:r>
              <a:rPr kumimoji="1" lang="en-US" altLang="zh-CN" dirty="0"/>
              <a:t>Ti</a:t>
            </a:r>
            <a:r>
              <a:rPr kumimoji="1" lang="zh-CN" altLang="en-US" dirty="0"/>
              <a:t>替换一个</a:t>
            </a:r>
            <a:r>
              <a:rPr kumimoji="1" lang="en-US" altLang="zh-CN" dirty="0"/>
              <a:t>Sn</a:t>
            </a:r>
            <a:r>
              <a:rPr kumimoji="1"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91ED1D-9A9A-707F-A05A-798B29537698}"/>
              </a:ext>
            </a:extLst>
          </p:cNvPr>
          <p:cNvSpPr txBox="1"/>
          <p:nvPr/>
        </p:nvSpPr>
        <p:spPr>
          <a:xfrm>
            <a:off x="838200" y="1690688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选取温度：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根据文献获得的成矿温度在</a:t>
            </a:r>
            <a:r>
              <a:rPr kumimoji="1" lang="en-US" altLang="zh-CN" dirty="0"/>
              <a:t>300</a:t>
            </a:r>
            <a:r>
              <a:rPr kumimoji="1" lang="zh-CN" altLang="en-US" dirty="0"/>
              <a:t>～</a:t>
            </a:r>
            <a:r>
              <a:rPr kumimoji="1" lang="en-US" altLang="zh-CN" dirty="0"/>
              <a:t>500</a:t>
            </a:r>
            <a:r>
              <a:rPr lang="zh-CN" altLang="en-US" dirty="0"/>
              <a:t>℃之间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因此选取</a:t>
            </a:r>
            <a:r>
              <a:rPr kumimoji="1" lang="en-US" altLang="zh-CN" dirty="0"/>
              <a:t>700K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900K</a:t>
            </a:r>
            <a:r>
              <a:rPr kumimoji="1" lang="zh-CN" altLang="en-US" dirty="0"/>
              <a:t>作为模拟温度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B2C082-3B64-6B63-B003-5E097BF129F9}"/>
              </a:ext>
            </a:extLst>
          </p:cNvPr>
          <p:cNvSpPr txBox="1"/>
          <p:nvPr/>
        </p:nvSpPr>
        <p:spPr>
          <a:xfrm>
            <a:off x="838200" y="3689984"/>
            <a:ext cx="2953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选取压力：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成矿压力在</a:t>
            </a:r>
            <a:r>
              <a:rPr lang="en-US" altLang="zh-CN" dirty="0"/>
              <a:t>10⁷-10⁸Pa</a:t>
            </a:r>
            <a:r>
              <a:rPr kumimoji="1" lang="zh-CN" altLang="en-US" dirty="0"/>
              <a:t>之间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因此选取的压力为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lang="en-US" altLang="zh-CN" dirty="0"/>
              <a:t> 10⁷ Pa</a:t>
            </a:r>
          </a:p>
        </p:txBody>
      </p:sp>
    </p:spTree>
    <p:extLst>
      <p:ext uri="{BB962C8B-B14F-4D97-AF65-F5344CB8AC3E}">
        <p14:creationId xmlns:p14="http://schemas.microsoft.com/office/powerpoint/2010/main" val="309535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0CE0C-C204-8634-9370-F11AE707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zh-CN" dirty="0"/>
              <a:t>Ti——取代位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E6FC51-9137-B6B0-AC33-5B1E52E8574E}"/>
              </a:ext>
            </a:extLst>
          </p:cNvPr>
          <p:cNvSpPr txBox="1"/>
          <p:nvPr/>
        </p:nvSpPr>
        <p:spPr>
          <a:xfrm>
            <a:off x="974957" y="4770140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dirty="0"/>
              <a:t>POSCAR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486013-4F53-29B7-CA73-45184C885AA0}"/>
              </a:ext>
            </a:extLst>
          </p:cNvPr>
          <p:cNvSpPr txBox="1"/>
          <p:nvPr/>
        </p:nvSpPr>
        <p:spPr>
          <a:xfrm>
            <a:off x="3837625" y="4671210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dirty="0"/>
              <a:t>COUNTCAR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F1E45D-0017-4EA5-7536-8A20B101B0FB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dirty="0"/>
              <a:t>时间：30ps</a:t>
            </a:r>
          </a:p>
          <a:p>
            <a:r>
              <a:rPr kumimoji="1" lang="zh-CN" dirty="0"/>
              <a:t>温度：600K</a:t>
            </a:r>
          </a:p>
        </p:txBody>
      </p:sp>
      <p:pic>
        <p:nvPicPr>
          <p:cNvPr id="18" name="图片 17" descr="图片包含 游戏机&#10;&#10;AI 生成的内容可能不正确。">
            <a:extLst>
              <a:ext uri="{FF2B5EF4-FFF2-40B4-BE49-F238E27FC236}">
                <a16:creationId xmlns:a16="http://schemas.microsoft.com/office/drawing/2014/main" id="{F70D35B1-0AAD-5321-B94D-CEE15F63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" y="2154502"/>
            <a:ext cx="2857423" cy="2472970"/>
          </a:xfrm>
          <a:prstGeom prst="rect">
            <a:avLst/>
          </a:prstGeom>
        </p:spPr>
      </p:pic>
      <p:pic>
        <p:nvPicPr>
          <p:cNvPr id="22" name="图片 21" descr="卡通人物&#10;&#10;AI 生成的内容可能不正确。">
            <a:extLst>
              <a:ext uri="{FF2B5EF4-FFF2-40B4-BE49-F238E27FC236}">
                <a16:creationId xmlns:a16="http://schemas.microsoft.com/office/drawing/2014/main" id="{1C00C5B9-AEB2-4B58-25CB-56707AA1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35" y="1894881"/>
            <a:ext cx="3500462" cy="2709262"/>
          </a:xfrm>
          <a:prstGeom prst="rect">
            <a:avLst/>
          </a:prstGeom>
        </p:spPr>
      </p:pic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C93DDB4D-4FDC-6BD5-0521-D17FE2820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39" y="1737809"/>
            <a:ext cx="6088647" cy="38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A01D4-58D4-E20D-D0AB-88D14E8B3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F599B-956F-3D69-BEE8-479D93A1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4902D9-3A23-E3FF-99EB-BEB0730DDDF7}"/>
              </a:ext>
            </a:extLst>
          </p:cNvPr>
          <p:cNvSpPr txBox="1"/>
          <p:nvPr/>
        </p:nvSpPr>
        <p:spPr>
          <a:xfrm>
            <a:off x="799331" y="4662862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80E84B-7757-E057-F73E-93038802864C}"/>
              </a:ext>
            </a:extLst>
          </p:cNvPr>
          <p:cNvSpPr txBox="1"/>
          <p:nvPr/>
        </p:nvSpPr>
        <p:spPr>
          <a:xfrm>
            <a:off x="4099314" y="4631601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3D280B-C8B3-AE8C-DF0F-4D58E312AD17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700K</a:t>
            </a:r>
            <a:endParaRPr kumimoji="1" lang="zh-CN" altLang="en-US" dirty="0"/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AD2574ED-8FE1-6B50-24CF-650B9498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8" y="2158631"/>
            <a:ext cx="2857423" cy="2472970"/>
          </a:xfrm>
          <a:prstGeom prst="rect">
            <a:avLst/>
          </a:prstGeom>
        </p:spPr>
      </p:pic>
      <p:pic>
        <p:nvPicPr>
          <p:cNvPr id="8" name="图片 7" descr="图片包含 游戏机, 文字, 体育, 标志&#10;&#10;AI 生成的内容可能不正确。">
            <a:extLst>
              <a:ext uri="{FF2B5EF4-FFF2-40B4-BE49-F238E27FC236}">
                <a16:creationId xmlns:a16="http://schemas.microsoft.com/office/drawing/2014/main" id="{6654F0EE-878E-4102-E1F1-E1655463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63" y="1849932"/>
            <a:ext cx="2956984" cy="2781669"/>
          </a:xfrm>
          <a:prstGeom prst="rect">
            <a:avLst/>
          </a:prstGeom>
        </p:spPr>
      </p:pic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7822058E-F08B-A01A-0EAD-2E57D96AC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7051"/>
            <a:ext cx="5867695" cy="36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D26D8-6256-A4E1-D102-A309ABD1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DCE8B-D85E-0D23-D183-92531D5F2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D828D0-69EE-B93E-30CC-55F6222E7A82}"/>
              </a:ext>
            </a:extLst>
          </p:cNvPr>
          <p:cNvSpPr txBox="1"/>
          <p:nvPr/>
        </p:nvSpPr>
        <p:spPr>
          <a:xfrm>
            <a:off x="799331" y="4662862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E2CF3D-6955-8786-B9DE-210BB06A4C91}"/>
              </a:ext>
            </a:extLst>
          </p:cNvPr>
          <p:cNvSpPr txBox="1"/>
          <p:nvPr/>
        </p:nvSpPr>
        <p:spPr>
          <a:xfrm>
            <a:off x="4099314" y="4631601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A11946-AE91-FF2D-F8C3-3DFAA9747966}"/>
              </a:ext>
            </a:extLst>
          </p:cNvPr>
          <p:cNvSpPr txBox="1"/>
          <p:nvPr/>
        </p:nvSpPr>
        <p:spPr>
          <a:xfrm>
            <a:off x="4970864" y="916821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30ps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800K</a:t>
            </a:r>
            <a:endParaRPr kumimoji="1" lang="zh-CN" altLang="en-US" dirty="0"/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EA69DF23-E2F2-76DA-AA1D-E70CFE8B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8" y="2158631"/>
            <a:ext cx="2857423" cy="2472970"/>
          </a:xfrm>
          <a:prstGeom prst="rect">
            <a:avLst/>
          </a:prstGeo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2372F971-C2FA-12F0-C825-68AEADAB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652" y="1767262"/>
            <a:ext cx="3086100" cy="2895600"/>
          </a:xfrm>
          <a:prstGeom prst="rect">
            <a:avLst/>
          </a:prstGeom>
        </p:spPr>
      </p:pic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420A5122-DB27-395A-F558-8EEB17DF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58" y="1555565"/>
            <a:ext cx="5867695" cy="36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7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719BD-32CD-3D57-F290-BA1B09A4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——30ps</a:t>
            </a:r>
            <a:endParaRPr kumimoji="1" lang="zh-CN" altLang="en-US" dirty="0"/>
          </a:p>
        </p:txBody>
      </p:sp>
      <p:pic>
        <p:nvPicPr>
          <p:cNvPr id="7" name="图片 6" descr="图表, 折线图&#10;&#10;AI 生成的内容可能不正确。">
            <a:extLst>
              <a:ext uri="{FF2B5EF4-FFF2-40B4-BE49-F238E27FC236}">
                <a16:creationId xmlns:a16="http://schemas.microsoft.com/office/drawing/2014/main" id="{CE6C17ED-6901-602A-7C77-D41F97D8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93" y="1653165"/>
            <a:ext cx="5422004" cy="3399648"/>
          </a:xfrm>
          <a:prstGeom prst="rect">
            <a:avLst/>
          </a:prstGeom>
        </p:spPr>
      </p:pic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EE1B9FB7-A175-AD39-82A5-1C05822A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05" y="128140"/>
            <a:ext cx="5264449" cy="3300860"/>
          </a:xfrm>
          <a:prstGeom prst="rect">
            <a:avLst/>
          </a:prstGeom>
        </p:spPr>
      </p:pic>
      <p:pic>
        <p:nvPicPr>
          <p:cNvPr id="13" name="图片 12" descr="图表, 折线图&#10;&#10;AI 生成的内容可能不正确。">
            <a:extLst>
              <a:ext uri="{FF2B5EF4-FFF2-40B4-BE49-F238E27FC236}">
                <a16:creationId xmlns:a16="http://schemas.microsoft.com/office/drawing/2014/main" id="{F52DBADF-E968-7537-3701-601FFD02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537" y="3616130"/>
            <a:ext cx="4765263" cy="29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10EDE-8BC4-4C4F-6B4D-6FE73232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DE476-3B0D-9D56-C2FB-C927A021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2D349E-733C-1899-6A3E-449E148B7E29}"/>
              </a:ext>
            </a:extLst>
          </p:cNvPr>
          <p:cNvSpPr txBox="1"/>
          <p:nvPr/>
        </p:nvSpPr>
        <p:spPr>
          <a:xfrm>
            <a:off x="974957" y="4770140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8EC299-8194-1AF9-D557-F96CC82221EA}"/>
              </a:ext>
            </a:extLst>
          </p:cNvPr>
          <p:cNvSpPr txBox="1"/>
          <p:nvPr/>
        </p:nvSpPr>
        <p:spPr>
          <a:xfrm>
            <a:off x="3837625" y="4671210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3FF120-17B7-B6C8-4FD0-6BACADC70A2D}"/>
              </a:ext>
            </a:extLst>
          </p:cNvPr>
          <p:cNvSpPr txBox="1"/>
          <p:nvPr/>
        </p:nvSpPr>
        <p:spPr>
          <a:xfrm>
            <a:off x="4970864" y="916821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600K</a:t>
            </a:r>
            <a:endParaRPr kumimoji="1" lang="zh-CN" altLang="en-US" dirty="0"/>
          </a:p>
        </p:txBody>
      </p:sp>
      <p:pic>
        <p:nvPicPr>
          <p:cNvPr id="18" name="图片 17" descr="图片包含 游戏机&#10;&#10;AI 生成的内容可能不正确。">
            <a:extLst>
              <a:ext uri="{FF2B5EF4-FFF2-40B4-BE49-F238E27FC236}">
                <a16:creationId xmlns:a16="http://schemas.microsoft.com/office/drawing/2014/main" id="{82CE0690-994F-12B3-9FCA-ECC3D7B4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" y="2154502"/>
            <a:ext cx="2857423" cy="2472970"/>
          </a:xfrm>
          <a:prstGeom prst="rect">
            <a:avLst/>
          </a:prstGeom>
        </p:spPr>
      </p:pic>
      <p:pic>
        <p:nvPicPr>
          <p:cNvPr id="5" name="图片 4" descr="卡通人物&#10;&#10;AI 生成的内容可能不正确。">
            <a:extLst>
              <a:ext uri="{FF2B5EF4-FFF2-40B4-BE49-F238E27FC236}">
                <a16:creationId xmlns:a16="http://schemas.microsoft.com/office/drawing/2014/main" id="{E2B0609F-217A-DE0A-E4D4-F0F616FE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83" y="1999028"/>
            <a:ext cx="3118918" cy="2755989"/>
          </a:xfrm>
          <a:prstGeom prst="rect">
            <a:avLst/>
          </a:prstGeom>
        </p:spPr>
      </p:pic>
      <p:pic>
        <p:nvPicPr>
          <p:cNvPr id="8" name="内容占位符 7" descr="图表&#10;&#10;AI 生成的内容可能不正确。">
            <a:extLst>
              <a:ext uri="{FF2B5EF4-FFF2-40B4-BE49-F238E27FC236}">
                <a16:creationId xmlns:a16="http://schemas.microsoft.com/office/drawing/2014/main" id="{36D9BAD5-4798-758B-0AF2-86112F895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64589" y="2154502"/>
            <a:ext cx="5821052" cy="3638158"/>
          </a:xfrm>
        </p:spPr>
      </p:pic>
    </p:spTree>
    <p:extLst>
      <p:ext uri="{BB962C8B-B14F-4D97-AF65-F5344CB8AC3E}">
        <p14:creationId xmlns:p14="http://schemas.microsoft.com/office/powerpoint/2010/main" val="20658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3F0D0-A475-C58B-6BDE-E8896FC7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F8D68-BF29-A305-714C-C9EB79D7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206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2D2134-FFA7-2E8A-6D6F-6B4FE07573DF}"/>
              </a:ext>
            </a:extLst>
          </p:cNvPr>
          <p:cNvSpPr txBox="1"/>
          <p:nvPr/>
        </p:nvSpPr>
        <p:spPr>
          <a:xfrm>
            <a:off x="799331" y="4662862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POSCAR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161BC7-04D3-2852-06DA-B07BC0E948FE}"/>
              </a:ext>
            </a:extLst>
          </p:cNvPr>
          <p:cNvSpPr txBox="1"/>
          <p:nvPr/>
        </p:nvSpPr>
        <p:spPr>
          <a:xfrm>
            <a:off x="4099314" y="4631601"/>
            <a:ext cx="136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COUNTCAR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349B2A-F079-9303-98D6-2A006EAA6711}"/>
              </a:ext>
            </a:extLst>
          </p:cNvPr>
          <p:cNvSpPr txBox="1"/>
          <p:nvPr/>
        </p:nvSpPr>
        <p:spPr>
          <a:xfrm>
            <a:off x="4970864" y="916821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时间：</a:t>
            </a:r>
            <a:r>
              <a:rPr kumimoji="1" lang="en-US" altLang="zh-CN" dirty="0"/>
              <a:t>100ps</a:t>
            </a:r>
          </a:p>
          <a:p>
            <a:r>
              <a:rPr kumimoji="1" lang="zh-CN" altLang="en-US" dirty="0"/>
              <a:t>温度：</a:t>
            </a:r>
            <a:r>
              <a:rPr kumimoji="1" lang="en-US" altLang="zh-CN" dirty="0"/>
              <a:t>700K</a:t>
            </a:r>
            <a:endParaRPr kumimoji="1" lang="zh-CN" altLang="en-US" dirty="0"/>
          </a:p>
        </p:txBody>
      </p:sp>
      <p:pic>
        <p:nvPicPr>
          <p:cNvPr id="4" name="图片 3" descr="图片包含 游戏机&#10;&#10;AI 生成的内容可能不正确。">
            <a:extLst>
              <a:ext uri="{FF2B5EF4-FFF2-40B4-BE49-F238E27FC236}">
                <a16:creationId xmlns:a16="http://schemas.microsoft.com/office/drawing/2014/main" id="{062FB8D2-E367-79E7-3FF6-9A4A290D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8" y="2158631"/>
            <a:ext cx="2857423" cy="2472970"/>
          </a:xfrm>
          <a:prstGeom prst="rect">
            <a:avLst/>
          </a:prstGeom>
        </p:spPr>
      </p:pic>
      <p:pic>
        <p:nvPicPr>
          <p:cNvPr id="6" name="图片 5" descr="地图上有字&#10;&#10;AI 生成的内容可能不正确。">
            <a:extLst>
              <a:ext uri="{FF2B5EF4-FFF2-40B4-BE49-F238E27FC236}">
                <a16:creationId xmlns:a16="http://schemas.microsoft.com/office/drawing/2014/main" id="{A8BF247A-808A-1040-C9A6-01EB34B6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02" y="1948530"/>
            <a:ext cx="2786792" cy="2637309"/>
          </a:xfrm>
          <a:prstGeom prst="rect">
            <a:avLst/>
          </a:prstGeom>
        </p:spPr>
      </p:pic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A432B572-EC36-7CE0-EB11-497A80C1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48" y="1711862"/>
            <a:ext cx="6178752" cy="38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7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561</Words>
  <Application>Microsoft Macintosh PowerPoint</Application>
  <PresentationFormat>宽屏</PresentationFormat>
  <Paragraphs>161</Paragraphs>
  <Slides>28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Cambria Math</vt:lpstr>
      <vt:lpstr>Office 主题​​</vt:lpstr>
      <vt:lpstr>锡石扩散系数建模</vt:lpstr>
      <vt:lpstr>选取元素</vt:lpstr>
      <vt:lpstr>Ti——取代位（一个Ti替换一个Sn）</vt:lpstr>
      <vt:lpstr>Ti——取代位</vt:lpstr>
      <vt:lpstr>Ti——取代位</vt:lpstr>
      <vt:lpstr>Ti——取代位</vt:lpstr>
      <vt:lpstr>模拟结果——30ps</vt:lpstr>
      <vt:lpstr>Ti——取代位</vt:lpstr>
      <vt:lpstr>Ti——取代位</vt:lpstr>
      <vt:lpstr>Ti——取代位</vt:lpstr>
      <vt:lpstr>模拟结果——100ps</vt:lpstr>
      <vt:lpstr>Ti——间隙位</vt:lpstr>
      <vt:lpstr>Ti——间隙位</vt:lpstr>
      <vt:lpstr>Ti——间隙位</vt:lpstr>
      <vt:lpstr>模拟结果——30ps</vt:lpstr>
      <vt:lpstr>Pb——取代位 （一个Pb替换一个Sn并去掉一个O）</vt:lpstr>
      <vt:lpstr>Pb——取代位</vt:lpstr>
      <vt:lpstr>Pb——取代位</vt:lpstr>
      <vt:lpstr>Pb——取代位</vt:lpstr>
      <vt:lpstr>模拟结果——30ps</vt:lpstr>
      <vt:lpstr>Pb——取代位</vt:lpstr>
      <vt:lpstr>Pb——取代位</vt:lpstr>
      <vt:lpstr>Pb——取代位</vt:lpstr>
      <vt:lpstr>模拟结果——100ps</vt:lpstr>
      <vt:lpstr>Pb——间隙位 </vt:lpstr>
      <vt:lpstr>Pb——间隙位（1）</vt:lpstr>
      <vt:lpstr>Pb——间隙位（2）</vt:lpstr>
      <vt:lpstr>扩散距离讨论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容瑞文</dc:creator>
  <cp:lastModifiedBy>容瑞文</cp:lastModifiedBy>
  <cp:revision>28</cp:revision>
  <dcterms:created xsi:type="dcterms:W3CDTF">2025-02-26T15:58:03Z</dcterms:created>
  <dcterms:modified xsi:type="dcterms:W3CDTF">2025-03-01T06:15:14Z</dcterms:modified>
</cp:coreProperties>
</file>